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262" r:id="rId4"/>
    <p:sldId id="263" r:id="rId5"/>
    <p:sldId id="259" r:id="rId6"/>
    <p:sldId id="264" r:id="rId7"/>
    <p:sldId id="265" r:id="rId8"/>
    <p:sldId id="258" r:id="rId9"/>
    <p:sldId id="260" r:id="rId10"/>
    <p:sldId id="266" r:id="rId1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84" y="-2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D89992-DA0A-48D8-9C56-86FF775798D8}" type="datetimeFigureOut">
              <a:rPr lang="tr-TR" smtClean="0"/>
              <a:t>05.01.2018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0CC0E3-6524-45F1-9355-DB2D295C18BC}" type="slidenum">
              <a:rPr lang="tr-TR" smtClean="0"/>
              <a:t>‹#›</a:t>
            </a:fld>
            <a:endParaRPr lang="tr-TR"/>
          </a:p>
        </p:txBody>
      </p:sp>
    </p:spTree>
    <p:extLst>
      <p:ext uri="{BB962C8B-B14F-4D97-AF65-F5344CB8AC3E}">
        <p14:creationId xmlns:p14="http://schemas.microsoft.com/office/powerpoint/2010/main" val="1928298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D0CC0E3-6524-45F1-9355-DB2D295C18BC}" type="slidenum">
              <a:rPr lang="tr-TR" smtClean="0"/>
              <a:t>9</a:t>
            </a:fld>
            <a:endParaRPr lang="tr-TR"/>
          </a:p>
        </p:txBody>
      </p:sp>
    </p:spTree>
    <p:extLst>
      <p:ext uri="{BB962C8B-B14F-4D97-AF65-F5344CB8AC3E}">
        <p14:creationId xmlns:p14="http://schemas.microsoft.com/office/powerpoint/2010/main" val="1984621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tr-TR" smtClean="0"/>
              <a:t>Asıl başlık stili için tıklatın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6B5C9EFE-2072-4F28-A580-797E4E274F35}" type="datetimeFigureOut">
              <a:rPr lang="tr-TR" smtClean="0"/>
              <a:t>05.01.2018</a:t>
            </a:fld>
            <a:endParaRPr lang="tr-T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tr-T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C1DEE862-786A-4919-A194-2F919A9B225B}" type="slidenum">
              <a:rPr lang="tr-TR" smtClean="0"/>
              <a:t>‹#›</a:t>
            </a:fld>
            <a:endParaRPr lang="tr-T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6B5C9EFE-2072-4F28-A580-797E4E274F35}" type="datetimeFigureOut">
              <a:rPr lang="tr-TR" smtClean="0"/>
              <a:t>05.01.2018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1DEE862-786A-4919-A194-2F919A9B225B}"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tr-TR" smtClean="0"/>
              <a:t>Asıl başlık stili için tıklatın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6B5C9EFE-2072-4F28-A580-797E4E274F35}" type="datetimeFigureOut">
              <a:rPr lang="tr-TR" smtClean="0"/>
              <a:t>05.01.2018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1DEE862-786A-4919-A194-2F919A9B225B}"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B5C9EFE-2072-4F28-A580-797E4E274F35}" type="datetimeFigureOut">
              <a:rPr lang="tr-TR" smtClean="0"/>
              <a:t>05.01.2018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1DEE862-786A-4919-A194-2F919A9B225B}"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6B5C9EFE-2072-4F28-A580-797E4E274F35}" type="datetimeFigureOut">
              <a:rPr lang="tr-TR" smtClean="0"/>
              <a:t>05.01.2018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1DEE862-786A-4919-A194-2F919A9B225B}"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6B5C9EFE-2072-4F28-A580-797E4E274F35}" type="datetimeFigureOut">
              <a:rPr lang="tr-TR" smtClean="0"/>
              <a:t>05.01.2018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1DEE862-786A-4919-A194-2F919A9B225B}" type="slidenum">
              <a:rPr lang="tr-TR" smtClean="0"/>
              <a:t>‹#›</a:t>
            </a:fld>
            <a:endParaRPr lang="tr-TR"/>
          </a:p>
        </p:txBody>
      </p:sp>
      <p:sp>
        <p:nvSpPr>
          <p:cNvPr id="9" name="Content Placeholder 8"/>
          <p:cNvSpPr>
            <a:spLocks noGrp="1"/>
          </p:cNvSpPr>
          <p:nvPr>
            <p:ph sz="quarter" idx="13"/>
          </p:nvPr>
        </p:nvSpPr>
        <p:spPr>
          <a:xfrm>
            <a:off x="1042416" y="2313432"/>
            <a:ext cx="3419856" cy="349300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6B5C9EFE-2072-4F28-A580-797E4E274F35}" type="datetimeFigureOut">
              <a:rPr lang="tr-TR" smtClean="0"/>
              <a:t>05.01.2018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1DEE862-786A-4919-A194-2F919A9B225B}"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6B5C9EFE-2072-4F28-A580-797E4E274F35}" type="datetimeFigureOut">
              <a:rPr lang="tr-TR" smtClean="0"/>
              <a:t>05.01.2018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1DEE862-786A-4919-A194-2F919A9B225B}"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5C9EFE-2072-4F28-A580-797E4E274F35}" type="datetimeFigureOut">
              <a:rPr lang="tr-TR" smtClean="0"/>
              <a:t>05.01.2018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1DEE862-786A-4919-A194-2F919A9B225B}"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B5C9EFE-2072-4F28-A580-797E4E274F35}" type="datetimeFigureOut">
              <a:rPr lang="tr-TR" smtClean="0"/>
              <a:t>05.01.2018</a:t>
            </a:fld>
            <a:endParaRPr lang="tr-TR"/>
          </a:p>
        </p:txBody>
      </p:sp>
      <p:sp>
        <p:nvSpPr>
          <p:cNvPr id="7" name="Slide Number Placeholder 6"/>
          <p:cNvSpPr>
            <a:spLocks noGrp="1"/>
          </p:cNvSpPr>
          <p:nvPr>
            <p:ph type="sldNum" sz="quarter" idx="12"/>
          </p:nvPr>
        </p:nvSpPr>
        <p:spPr/>
        <p:txBody>
          <a:bodyPr/>
          <a:lstStyle/>
          <a:p>
            <a:fld id="{C1DEE862-786A-4919-A194-2F919A9B225B}" type="slidenum">
              <a:rPr lang="tr-TR" smtClean="0"/>
              <a:t>‹#›</a:t>
            </a:fld>
            <a:endParaRPr lang="tr-T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tr-T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tr-TR" smtClean="0"/>
              <a:t>Asıl başlık stili için tıklatın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tr-TR" smtClean="0"/>
              <a:t>Asıl başlık stili için tıklatın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B5C9EFE-2072-4F28-A580-797E4E274F35}" type="datetimeFigureOut">
              <a:rPr lang="tr-TR" smtClean="0"/>
              <a:t>05.01.2018</a:t>
            </a:fld>
            <a:endParaRPr lang="tr-T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tr-TR"/>
          </a:p>
        </p:txBody>
      </p:sp>
      <p:sp>
        <p:nvSpPr>
          <p:cNvPr id="7" name="Slide Number Placeholder 6"/>
          <p:cNvSpPr>
            <a:spLocks noGrp="1"/>
          </p:cNvSpPr>
          <p:nvPr>
            <p:ph type="sldNum" sz="quarter" idx="12"/>
          </p:nvPr>
        </p:nvSpPr>
        <p:spPr/>
        <p:txBody>
          <a:bodyPr/>
          <a:lstStyle/>
          <a:p>
            <a:fld id="{C1DEE862-786A-4919-A194-2F919A9B225B}"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B5C9EFE-2072-4F28-A580-797E4E274F35}" type="datetimeFigureOut">
              <a:rPr lang="tr-TR" smtClean="0"/>
              <a:t>05.01.2018</a:t>
            </a:fld>
            <a:endParaRPr lang="tr-T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tr-T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C1DEE862-786A-4919-A194-2F919A9B225B}"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4932040" y="2505912"/>
            <a:ext cx="3313355" cy="1702160"/>
          </a:xfrm>
        </p:spPr>
        <p:txBody>
          <a:bodyPr/>
          <a:lstStyle/>
          <a:p>
            <a:r>
              <a:rPr lang="tr-TR" b="1" dirty="0" smtClean="0">
                <a:solidFill>
                  <a:srgbClr val="7030A0"/>
                </a:solidFill>
                <a:effectLst>
                  <a:outerShdw blurRad="38100" dist="38100" dir="2700000" algn="tl">
                    <a:srgbClr val="000000">
                      <a:alpha val="43137"/>
                    </a:srgbClr>
                  </a:outerShdw>
                </a:effectLst>
              </a:rPr>
              <a:t>AİLELERE ÖNERİLER </a:t>
            </a:r>
            <a:endParaRPr lang="tr-TR" b="1" dirty="0">
              <a:solidFill>
                <a:srgbClr val="7030A0"/>
              </a:solidFill>
              <a:effectLst>
                <a:outerShdw blurRad="38100" dist="38100" dir="2700000" algn="tl">
                  <a:srgbClr val="000000">
                    <a:alpha val="43137"/>
                  </a:srgbClr>
                </a:outerShdw>
              </a:effectLst>
            </a:endParaRPr>
          </a:p>
        </p:txBody>
      </p:sp>
      <p:pic>
        <p:nvPicPr>
          <p:cNvPr id="5122" name="Picture 2" descr="C:\Users\Rehberlik\Desktop\pano\yaran-karikatürler_2436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0"/>
            <a:ext cx="4248472" cy="6237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774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827584" y="847805"/>
            <a:ext cx="3168352" cy="4693593"/>
          </a:xfrm>
          <a:prstGeom prst="rect">
            <a:avLst/>
          </a:prstGeom>
          <a:noFill/>
        </p:spPr>
        <p:txBody>
          <a:bodyPr wrap="square" rtlCol="0">
            <a:spAutoFit/>
          </a:bodyPr>
          <a:lstStyle/>
          <a:p>
            <a:r>
              <a:rPr lang="tr-TR" sz="2300" b="1" dirty="0" smtClean="0">
                <a:solidFill>
                  <a:schemeClr val="accent6">
                    <a:lumMod val="75000"/>
                  </a:schemeClr>
                </a:solidFill>
                <a:effectLst>
                  <a:outerShdw blurRad="38100" dist="38100" dir="2700000" algn="tl">
                    <a:srgbClr val="000000">
                      <a:alpha val="43137"/>
                    </a:srgbClr>
                  </a:outerShdw>
                </a:effectLst>
              </a:rPr>
              <a:t>4. Eğer karşılık vermezse istediğinizi tekrarlayın.     </a:t>
            </a:r>
          </a:p>
          <a:p>
            <a:r>
              <a:rPr lang="tr-TR" sz="2300" b="1" dirty="0" smtClean="0">
                <a:solidFill>
                  <a:srgbClr val="7030A0"/>
                </a:solidFill>
                <a:effectLst>
                  <a:outerShdw blurRad="38100" dist="38100" dir="2700000" algn="tl">
                    <a:srgbClr val="000000">
                      <a:alpha val="43137"/>
                    </a:srgbClr>
                  </a:outerShdw>
                </a:effectLst>
              </a:rPr>
              <a:t>5. Tartışmayın, kızmayın. Yavaş ve derin nefesler alın, böylece sakinleşirsiniz. Aile çocuk ilişkileri, anne-babanın sabırlı olmasını gerektirir. Burada çocuğa vermeye çalıştığınız, bu konuda kararlı olduğunuz mesajıdır.</a:t>
            </a:r>
            <a:endParaRPr lang="tr-TR" sz="2300" b="1" dirty="0">
              <a:solidFill>
                <a:srgbClr val="7030A0"/>
              </a:solidFill>
              <a:effectLst>
                <a:outerShdw blurRad="38100" dist="38100" dir="2700000" algn="tl">
                  <a:srgbClr val="000000">
                    <a:alpha val="43137"/>
                  </a:srgbClr>
                </a:outerShdw>
              </a:effectLst>
            </a:endParaRPr>
          </a:p>
        </p:txBody>
      </p:sp>
      <p:pic>
        <p:nvPicPr>
          <p:cNvPr id="3" name="Picture 2" descr="C:\Users\Rehberlik\Desktop\pano\12141631_389697344573145_8004930250150964960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681036"/>
            <a:ext cx="4320480" cy="549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528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4"/>
          <p:cNvSpPr txBox="1">
            <a:spLocks noChangeArrowheads="1"/>
          </p:cNvSpPr>
          <p:nvPr/>
        </p:nvSpPr>
        <p:spPr bwMode="auto">
          <a:xfrm>
            <a:off x="683568" y="1700808"/>
            <a:ext cx="309634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indent="0" eaLnBrk="1" hangingPunct="1">
              <a:spcBef>
                <a:spcPct val="50000"/>
              </a:spcBef>
              <a:buClr>
                <a:srgbClr val="FF0000"/>
              </a:buClr>
            </a:pPr>
            <a:r>
              <a:rPr lang="tr-TR" sz="3200" b="1" dirty="0">
                <a:solidFill>
                  <a:srgbClr val="7030A0"/>
                </a:solidFill>
                <a:effectLst>
                  <a:outerShdw blurRad="38100" dist="38100" dir="2700000" algn="tl">
                    <a:srgbClr val="000000">
                      <a:alpha val="43137"/>
                    </a:srgbClr>
                  </a:outerShdw>
                </a:effectLst>
              </a:rPr>
              <a:t>Çocukları  asla korkutmayın. Çünkü korku çocukların  psikolojik gelişimini olumsuz etkiler</a:t>
            </a:r>
            <a:r>
              <a:rPr lang="tr-TR" sz="3200" b="1" dirty="0" smtClean="0">
                <a:solidFill>
                  <a:srgbClr val="7030A0"/>
                </a:solidFill>
                <a:effectLst>
                  <a:outerShdw blurRad="38100" dist="38100" dir="2700000" algn="tl">
                    <a:srgbClr val="000000">
                      <a:alpha val="43137"/>
                    </a:srgbClr>
                  </a:outerShdw>
                </a:effectLst>
              </a:rPr>
              <a:t>.</a:t>
            </a:r>
            <a:endParaRPr lang="tr-TR" sz="3200" b="1" dirty="0">
              <a:solidFill>
                <a:srgbClr val="7030A0"/>
              </a:solidFill>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839788"/>
            <a:ext cx="4285035"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74860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27584" y="1052736"/>
            <a:ext cx="3528392" cy="3539430"/>
          </a:xfrm>
          <a:prstGeom prst="rect">
            <a:avLst/>
          </a:prstGeom>
        </p:spPr>
        <p:txBody>
          <a:bodyPr wrap="square">
            <a:spAutoFit/>
          </a:bodyPr>
          <a:lstStyle/>
          <a:p>
            <a:r>
              <a:rPr lang="tr-TR" sz="2800" b="1" dirty="0" smtClean="0">
                <a:solidFill>
                  <a:srgbClr val="7030A0"/>
                </a:solidFill>
                <a:effectLst>
                  <a:outerShdw blurRad="38100" dist="38100" dir="2700000" algn="tl">
                    <a:srgbClr val="000000">
                      <a:alpha val="43137"/>
                    </a:srgbClr>
                  </a:outerShdw>
                </a:effectLst>
              </a:rPr>
              <a:t>Dayağı eğitim sözlüğünüzden çıkarın. Dayak veya herhangi bir şiddetli otorite yüzünden sinen çocuk, yarının içi nefret, isyan duyguları ile dolu insanı olmaya adaydır.</a:t>
            </a:r>
            <a:endParaRPr lang="tr-TR" sz="2800" b="1" dirty="0">
              <a:solidFill>
                <a:srgbClr val="7030A0"/>
              </a:solidFill>
              <a:effectLst>
                <a:outerShdw blurRad="38100" dist="38100" dir="2700000" algn="tl">
                  <a:srgbClr val="000000">
                    <a:alpha val="43137"/>
                  </a:srgbClr>
                </a:outerShdw>
              </a:effectLst>
            </a:endParaRPr>
          </a:p>
        </p:txBody>
      </p:sp>
      <p:pic>
        <p:nvPicPr>
          <p:cNvPr id="6149" name="Picture 5" descr="C:\Users\Rehberlik\Desktop\pano\11241032_513550385479205_5248836739895506834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836712"/>
            <a:ext cx="4104456" cy="5345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193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9552" y="836712"/>
            <a:ext cx="4248472" cy="5262979"/>
          </a:xfrm>
          <a:prstGeom prst="rect">
            <a:avLst/>
          </a:prstGeom>
        </p:spPr>
        <p:txBody>
          <a:bodyPr wrap="square">
            <a:spAutoFit/>
          </a:bodyPr>
          <a:lstStyle/>
          <a:p>
            <a:r>
              <a:rPr lang="tr-TR" sz="2600" b="1" dirty="0" smtClean="0">
                <a:solidFill>
                  <a:srgbClr val="7030A0"/>
                </a:solidFill>
                <a:effectLst>
                  <a:outerShdw blurRad="38100" dist="38100" dir="2700000" algn="tl">
                    <a:srgbClr val="000000">
                      <a:alpha val="43137"/>
                    </a:srgbClr>
                  </a:outerShdw>
                </a:effectLst>
              </a:rPr>
              <a:t>Çocuklarımıza sevgi göstermekten çekinmeyiniz, çünkü çocuk için en önemli ve kalıcı korkuların başında anne ve babası tarafından sevilmemek veya terk edilmek korkusu gelir. Çocuklar kendi sevgilerini cömertçe sundukları kişilerden aynı davranışı beklerler.</a:t>
            </a:r>
            <a:endParaRPr lang="tr-TR" sz="2600" b="1" dirty="0">
              <a:solidFill>
                <a:srgbClr val="7030A0"/>
              </a:solidFill>
              <a:effectLst>
                <a:outerShdw blurRad="38100" dist="38100" dir="2700000" algn="tl">
                  <a:srgbClr val="000000">
                    <a:alpha val="43137"/>
                  </a:srgbClr>
                </a:outerShdw>
              </a:effectLst>
            </a:endParaRPr>
          </a:p>
        </p:txBody>
      </p:sp>
      <p:pic>
        <p:nvPicPr>
          <p:cNvPr id="7170" name="Picture 2" descr="C:\Users\Rehberlik\Desktop\pano\12122891_397415863801293_4877628940313250690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908720"/>
            <a:ext cx="3816424"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995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611560" y="836712"/>
            <a:ext cx="36004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indent="0" eaLnBrk="1" hangingPunct="1">
              <a:spcBef>
                <a:spcPct val="50000"/>
              </a:spcBef>
              <a:buClr>
                <a:srgbClr val="FF0000"/>
              </a:buClr>
            </a:pPr>
            <a:r>
              <a:rPr lang="tr-TR" sz="3200" b="1" dirty="0">
                <a:solidFill>
                  <a:srgbClr val="7030A0"/>
                </a:solidFill>
                <a:effectLst>
                  <a:outerShdw blurRad="38100" dist="38100" dir="2700000" algn="tl">
                    <a:srgbClr val="000000">
                      <a:alpha val="43137"/>
                    </a:srgbClr>
                  </a:outerShdw>
                </a:effectLst>
              </a:rPr>
              <a:t>Şımartmak sevgi değildir</a:t>
            </a:r>
            <a:r>
              <a:rPr lang="tr-TR" sz="3200" b="1" dirty="0" smtClean="0">
                <a:solidFill>
                  <a:srgbClr val="7030A0"/>
                </a:solidFill>
                <a:effectLst>
                  <a:outerShdw blurRad="38100" dist="38100" dir="2700000" algn="tl">
                    <a:srgbClr val="000000">
                      <a:alpha val="43137"/>
                    </a:srgbClr>
                  </a:outerShdw>
                </a:effectLst>
              </a:rPr>
              <a:t>. Şımartmak </a:t>
            </a:r>
            <a:r>
              <a:rPr lang="tr-TR" sz="3200" b="1" dirty="0">
                <a:solidFill>
                  <a:srgbClr val="7030A0"/>
                </a:solidFill>
                <a:effectLst>
                  <a:outerShdw blurRad="38100" dist="38100" dir="2700000" algn="tl">
                    <a:srgbClr val="000000">
                      <a:alpha val="43137"/>
                    </a:srgbClr>
                  </a:outerShdw>
                </a:effectLst>
              </a:rPr>
              <a:t>çocuğu her yönden geriletir, sevmekse geriletmez. Şımartılan çocuk bencilleşir sorumluluklarının farkına varamaz</a:t>
            </a:r>
            <a:r>
              <a:rPr lang="tr-TR" sz="3200" b="1" dirty="0" smtClean="0">
                <a:solidFill>
                  <a:srgbClr val="7030A0"/>
                </a:solidFill>
                <a:effectLst>
                  <a:outerShdw blurRad="38100" dist="38100" dir="2700000" algn="tl">
                    <a:srgbClr val="000000">
                      <a:alpha val="43137"/>
                    </a:srgbClr>
                  </a:outerShdw>
                </a:effectLst>
              </a:rPr>
              <a:t>.</a:t>
            </a:r>
            <a:endParaRPr lang="tr-TR" sz="3200" b="1" dirty="0">
              <a:solidFill>
                <a:srgbClr val="7030A0"/>
              </a:solidFill>
              <a:effectLst>
                <a:outerShdw blurRad="38100" dist="38100" dir="2700000" algn="tl">
                  <a:srgbClr val="000000">
                    <a:alpha val="43137"/>
                  </a:srgbClr>
                </a:outerShdw>
              </a:effectLst>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884595"/>
            <a:ext cx="381635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62810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55576" y="1124744"/>
            <a:ext cx="3384376" cy="4524315"/>
          </a:xfrm>
          <a:prstGeom prst="rect">
            <a:avLst/>
          </a:prstGeom>
        </p:spPr>
        <p:txBody>
          <a:bodyPr wrap="square">
            <a:spAutoFit/>
          </a:bodyPr>
          <a:lstStyle/>
          <a:p>
            <a:r>
              <a:rPr lang="tr-TR" sz="2800" b="1" dirty="0" smtClean="0">
                <a:solidFill>
                  <a:srgbClr val="7030A0"/>
                </a:solidFill>
                <a:effectLst>
                  <a:outerShdw blurRad="38100" dist="38100" dir="2700000" algn="tl">
                    <a:srgbClr val="000000">
                      <a:alpha val="43137"/>
                    </a:srgbClr>
                  </a:outerShdw>
                </a:effectLst>
              </a:rPr>
              <a:t>Eğitim açısından en önemli nokta ana babaların çocukla beraber oyun oynamaları ve oyuncak yapmalarıdır. Bunu yapmak asla gevşeklik değildir.</a:t>
            </a:r>
            <a:endParaRPr lang="tr-TR" sz="2800" b="1" dirty="0">
              <a:solidFill>
                <a:srgbClr val="7030A0"/>
              </a:solidFill>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829438"/>
            <a:ext cx="3962400" cy="511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3902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39552" y="830317"/>
            <a:ext cx="3672408" cy="5262979"/>
          </a:xfrm>
          <a:prstGeom prst="rect">
            <a:avLst/>
          </a:prstGeom>
          <a:noFill/>
        </p:spPr>
        <p:txBody>
          <a:bodyPr wrap="square" rtlCol="0">
            <a:spAutoFit/>
          </a:bodyPr>
          <a:lstStyle/>
          <a:p>
            <a:r>
              <a:rPr lang="tr-TR" sz="2700" b="1" dirty="0" smtClean="0">
                <a:solidFill>
                  <a:srgbClr val="7030A0"/>
                </a:solidFill>
                <a:effectLst>
                  <a:outerShdw blurRad="38100" dist="38100" dir="2700000" algn="tl">
                    <a:srgbClr val="000000">
                      <a:alpha val="43137"/>
                    </a:srgbClr>
                  </a:outerShdw>
                </a:effectLst>
              </a:rPr>
              <a:t>Çocuğu tanıyabilmenin en kestirme yolu onunla dost olmaktır. Çünkü çocuk sevildiğine ve sayıldığına inandığı oranda anne ve babasına güvenle açılabilir. Ancak anlattığı hiçbir şey çocuğa karşı kullanılmamalıdır.  </a:t>
            </a:r>
            <a:endParaRPr lang="tr-TR" sz="2700" b="1" dirty="0">
              <a:solidFill>
                <a:srgbClr val="7030A0"/>
              </a:solidFill>
              <a:effectLst>
                <a:outerShdw blurRad="38100" dist="38100" dir="2700000" algn="tl">
                  <a:srgbClr val="000000">
                    <a:alpha val="43137"/>
                  </a:srgbClr>
                </a:outerShdw>
              </a:effectLst>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908720"/>
            <a:ext cx="4104456"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5932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043608" y="879220"/>
            <a:ext cx="781396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tr-TR" sz="2800" b="1" dirty="0">
                <a:solidFill>
                  <a:srgbClr val="C00000"/>
                </a:solidFill>
                <a:effectLst>
                  <a:outerShdw blurRad="38100" dist="38100" dir="2700000" algn="tl">
                    <a:srgbClr val="000000">
                      <a:alpha val="43137"/>
                    </a:srgbClr>
                  </a:outerShdw>
                </a:effectLst>
              </a:rPr>
              <a:t>Dayakla ve zor kullanarak davranışı yönlendirmeyi amaçlayan anne baba;</a:t>
            </a:r>
          </a:p>
        </p:txBody>
      </p:sp>
      <p:sp>
        <p:nvSpPr>
          <p:cNvPr id="22531" name="Text Box 3"/>
          <p:cNvSpPr txBox="1">
            <a:spLocks noChangeArrowheads="1"/>
          </p:cNvSpPr>
          <p:nvPr/>
        </p:nvSpPr>
        <p:spPr bwMode="auto">
          <a:xfrm>
            <a:off x="665018" y="1833327"/>
            <a:ext cx="748145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Tx/>
              <a:buAutoNum type="alphaLcPeriod"/>
            </a:pPr>
            <a:r>
              <a:rPr lang="tr-TR" sz="3200" b="1" dirty="0">
                <a:solidFill>
                  <a:srgbClr val="0070C0"/>
                </a:solidFill>
              </a:rPr>
              <a:t>Çocuğun kendilerine karşı korku, öfke ve kızgınlık içinde olmasına sebep olur.</a:t>
            </a:r>
          </a:p>
          <a:p>
            <a:pPr eaLnBrk="1" hangingPunct="1">
              <a:spcBef>
                <a:spcPct val="50000"/>
              </a:spcBef>
              <a:buFontTx/>
              <a:buAutoNum type="alphaLcPeriod"/>
            </a:pPr>
            <a:r>
              <a:rPr lang="tr-TR" sz="3200" b="1" dirty="0">
                <a:solidFill>
                  <a:srgbClr val="002060"/>
                </a:solidFill>
              </a:rPr>
              <a:t>Çocuğa saldırgan olmayı ve sorunlarını şiddet yoluyla çözmeyi öğretir,</a:t>
            </a:r>
          </a:p>
          <a:p>
            <a:pPr eaLnBrk="1" hangingPunct="1">
              <a:spcBef>
                <a:spcPct val="50000"/>
              </a:spcBef>
              <a:buFontTx/>
              <a:buAutoNum type="alphaLcPeriod"/>
            </a:pPr>
            <a:r>
              <a:rPr lang="tr-TR" sz="3200" b="1" dirty="0">
                <a:solidFill>
                  <a:srgbClr val="00B0F0"/>
                </a:solidFill>
              </a:rPr>
              <a:t>Zayıf vicdan ve ahlak gelişimine yol açar.</a:t>
            </a:r>
          </a:p>
        </p:txBody>
      </p:sp>
    </p:spTree>
    <p:extLst>
      <p:ext uri="{BB962C8B-B14F-4D97-AF65-F5344CB8AC3E}">
        <p14:creationId xmlns:p14="http://schemas.microsoft.com/office/powerpoint/2010/main" val="39668266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467544" y="692696"/>
            <a:ext cx="4752528" cy="5224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tr-TR" sz="2300" b="1" dirty="0">
                <a:solidFill>
                  <a:srgbClr val="7030A0"/>
                </a:solidFill>
                <a:effectLst>
                  <a:outerShdw blurRad="38100" dist="38100" dir="2700000" algn="tl">
                    <a:srgbClr val="000000">
                      <a:alpha val="43137"/>
                    </a:srgbClr>
                  </a:outerShdw>
                </a:effectLst>
              </a:rPr>
              <a:t>Çocuğa olumlu  yaklaşım için:</a:t>
            </a:r>
          </a:p>
          <a:p>
            <a:pPr eaLnBrk="1" hangingPunct="1">
              <a:spcBef>
                <a:spcPct val="50000"/>
              </a:spcBef>
              <a:buFontTx/>
              <a:buAutoNum type="arabicPeriod"/>
            </a:pPr>
            <a:r>
              <a:rPr lang="tr-TR" sz="2300" b="1" dirty="0">
                <a:solidFill>
                  <a:schemeClr val="accent6">
                    <a:lumMod val="75000"/>
                  </a:schemeClr>
                </a:solidFill>
              </a:rPr>
              <a:t>Önce kendi kafanızda net ve tutarlı olun</a:t>
            </a:r>
            <a:r>
              <a:rPr lang="tr-TR" sz="2300" b="1" dirty="0" smtClean="0">
                <a:solidFill>
                  <a:schemeClr val="accent6">
                    <a:lumMod val="75000"/>
                  </a:schemeClr>
                </a:solidFill>
              </a:rPr>
              <a:t>. Çocukla </a:t>
            </a:r>
            <a:r>
              <a:rPr lang="tr-TR" sz="2300" b="1" dirty="0">
                <a:solidFill>
                  <a:schemeClr val="accent6">
                    <a:lumMod val="75000"/>
                  </a:schemeClr>
                </a:solidFill>
              </a:rPr>
              <a:t>iyi bir iletişim kurun. Yaptığınız işi bırakıp çocuğa yaklaşın ve onun size bakmasını sağlayın.</a:t>
            </a:r>
          </a:p>
          <a:p>
            <a:pPr eaLnBrk="1" hangingPunct="1">
              <a:spcBef>
                <a:spcPct val="50000"/>
              </a:spcBef>
              <a:buFontTx/>
              <a:buAutoNum type="arabicPeriod"/>
            </a:pPr>
            <a:r>
              <a:rPr lang="tr-TR" sz="2300" b="1" dirty="0">
                <a:solidFill>
                  <a:srgbClr val="7030A0"/>
                </a:solidFill>
              </a:rPr>
              <a:t>O size bakıncaya </a:t>
            </a:r>
            <a:r>
              <a:rPr lang="tr-TR" sz="2300" b="1" dirty="0" smtClean="0">
                <a:solidFill>
                  <a:srgbClr val="7030A0"/>
                </a:solidFill>
              </a:rPr>
              <a:t>kadar yapmasını </a:t>
            </a:r>
            <a:r>
              <a:rPr lang="tr-TR" sz="2300" b="1" dirty="0">
                <a:solidFill>
                  <a:srgbClr val="7030A0"/>
                </a:solidFill>
              </a:rPr>
              <a:t>istediğiniz şeyi söylemeyin.</a:t>
            </a:r>
          </a:p>
          <a:p>
            <a:pPr eaLnBrk="1" hangingPunct="1">
              <a:spcBef>
                <a:spcPct val="50000"/>
              </a:spcBef>
              <a:buFontTx/>
              <a:buAutoNum type="arabicPeriod"/>
            </a:pPr>
            <a:r>
              <a:rPr lang="tr-TR" sz="2300" b="1" dirty="0">
                <a:solidFill>
                  <a:schemeClr val="accent6">
                    <a:lumMod val="75000"/>
                  </a:schemeClr>
                </a:solidFill>
              </a:rPr>
              <a:t>Açık  ve net olun.’ Şimdi şunu..... Yapmanı istiyorum, anlıyor musun,’ deyin. Evet veya Hayır cevabı alıncaya kadar bekleyin</a:t>
            </a:r>
            <a:r>
              <a:rPr lang="tr-TR" sz="2300" b="1" dirty="0" smtClean="0">
                <a:solidFill>
                  <a:schemeClr val="accent6">
                    <a:lumMod val="75000"/>
                  </a:schemeClr>
                </a:solidFill>
              </a:rPr>
              <a:t>.</a:t>
            </a:r>
            <a:endParaRPr lang="tr-TR" sz="2300" b="1" dirty="0">
              <a:solidFill>
                <a:schemeClr val="accent6">
                  <a:lumMod val="75000"/>
                </a:schemeClr>
              </a:solidFill>
            </a:endParaRPr>
          </a:p>
        </p:txBody>
      </p:sp>
      <p:pic>
        <p:nvPicPr>
          <p:cNvPr id="9219" name="Picture 3" descr="C:\Users\Rehberlik\Desktop\pano\12047186_388614698014743_2308544091284626914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9" y="764704"/>
            <a:ext cx="3528392"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1822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37</TotalTime>
  <Words>295</Words>
  <Application>Microsoft Office PowerPoint</Application>
  <PresentationFormat>Ekran Gösterisi (4:3)</PresentationFormat>
  <Paragraphs>18</Paragraphs>
  <Slides>10</Slides>
  <Notes>1</Notes>
  <HiddenSlides>0</HiddenSlides>
  <MMClips>0</MMClips>
  <ScaleCrop>false</ScaleCrop>
  <HeadingPairs>
    <vt:vector size="4" baseType="variant">
      <vt:variant>
        <vt:lpstr>Tema</vt:lpstr>
      </vt:variant>
      <vt:variant>
        <vt:i4>1</vt:i4>
      </vt:variant>
      <vt:variant>
        <vt:lpstr>Slayt Başlıkları</vt:lpstr>
      </vt:variant>
      <vt:variant>
        <vt:i4>10</vt:i4>
      </vt:variant>
    </vt:vector>
  </HeadingPairs>
  <TitlesOfParts>
    <vt:vector size="11" baseType="lpstr">
      <vt:lpstr>Austin</vt:lpstr>
      <vt:lpstr>AİLELERE ÖNERİLER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AİLELERE ÖNERİLER</dc:title>
  <dc:creator>Rehberlik</dc:creator>
  <cp:lastModifiedBy>Rehberlik</cp:lastModifiedBy>
  <cp:revision>5</cp:revision>
  <dcterms:created xsi:type="dcterms:W3CDTF">2018-01-05T06:54:19Z</dcterms:created>
  <dcterms:modified xsi:type="dcterms:W3CDTF">2018-01-05T07:31:53Z</dcterms:modified>
</cp:coreProperties>
</file>